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5"/>
  </p:notesMasterIdLst>
  <p:sldIdLst>
    <p:sldId id="258" r:id="rId2"/>
    <p:sldId id="259" r:id="rId3"/>
    <p:sldId id="260" r:id="rId4"/>
    <p:sldId id="262" r:id="rId5"/>
    <p:sldId id="265" r:id="rId6"/>
    <p:sldId id="264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80" r:id="rId19"/>
    <p:sldId id="278" r:id="rId20"/>
    <p:sldId id="281" r:id="rId21"/>
    <p:sldId id="284" r:id="rId22"/>
    <p:sldId id="282" r:id="rId23"/>
    <p:sldId id="283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644" y="-4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1C4DF1-9DC2-484A-978D-087D705DB79F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F1977F-DBF0-459F-B11D-A133A96C0C8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F1977F-DBF0-459F-B11D-A133A96C0C86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F1977F-DBF0-459F-B11D-A133A96C0C86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32A9A-914F-47CF-98D7-D4F3A37FA105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D66F1-15F7-45F6-A473-EDE744CC44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32A9A-914F-47CF-98D7-D4F3A37FA105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D66F1-15F7-45F6-A473-EDE744CC44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32A9A-914F-47CF-98D7-D4F3A37FA105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D66F1-15F7-45F6-A473-EDE744CC44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32A9A-914F-47CF-98D7-D4F3A37FA105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D66F1-15F7-45F6-A473-EDE744CC44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32A9A-914F-47CF-98D7-D4F3A37FA105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D66F1-15F7-45F6-A473-EDE744CC44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32A9A-914F-47CF-98D7-D4F3A37FA105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D66F1-15F7-45F6-A473-EDE744CC44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32A9A-914F-47CF-98D7-D4F3A37FA105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D66F1-15F7-45F6-A473-EDE744CC44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32A9A-914F-47CF-98D7-D4F3A37FA105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D66F1-15F7-45F6-A473-EDE744CC44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32A9A-914F-47CF-98D7-D4F3A37FA105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D66F1-15F7-45F6-A473-EDE744CC44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32A9A-914F-47CF-98D7-D4F3A37FA105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D66F1-15F7-45F6-A473-EDE744CC44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32A9A-914F-47CF-98D7-D4F3A37FA105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ADD66F1-15F7-45F6-A473-EDE744CC44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4A32A9A-914F-47CF-98D7-D4F3A37FA105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ADD66F1-15F7-45F6-A473-EDE744CC442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83ec4280f2678e1237e2b2dd32dddf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omparison-contrast-essay-1-638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95400"/>
            <a:ext cx="9144000" cy="55626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omparison-contrast-essay-2-638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66800"/>
            <a:ext cx="9144000" cy="57912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omparison-contrast-essay-3-638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9200"/>
            <a:ext cx="9144000" cy="58674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omparison-contrast-essay-4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3000"/>
            <a:ext cx="9144000" cy="5715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omparison-contrast-essay-5-638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95400"/>
            <a:ext cx="9144000" cy="55626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omparison-contrast-essay-6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95400"/>
            <a:ext cx="9144000" cy="55626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omparison-contrast-essay-7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9200"/>
            <a:ext cx="9144000" cy="56388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90600"/>
            <a:ext cx="91440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300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1440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429000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Aharoni" pitchFamily="2" charset="-79"/>
                <a:cs typeface="Aharoni" pitchFamily="2" charset="-79"/>
              </a:rPr>
              <a:t/>
            </a:r>
            <a:br>
              <a:rPr lang="en-US" dirty="0" smtClean="0">
                <a:latin typeface="Aharoni" pitchFamily="2" charset="-79"/>
                <a:cs typeface="Aharoni" pitchFamily="2" charset="-79"/>
              </a:rPr>
            </a:br>
            <a:r>
              <a:rPr lang="en-US" dirty="0" smtClean="0">
                <a:latin typeface="Aharoni" pitchFamily="2" charset="-79"/>
                <a:cs typeface="Aharoni" pitchFamily="2" charset="-79"/>
              </a:rPr>
              <a:t/>
            </a:r>
            <a:br>
              <a:rPr lang="en-US" dirty="0" smtClean="0">
                <a:latin typeface="Aharoni" pitchFamily="2" charset="-79"/>
                <a:cs typeface="Aharoni" pitchFamily="2" charset="-79"/>
              </a:rPr>
            </a:br>
            <a:r>
              <a:rPr lang="en-US" dirty="0" smtClean="0">
                <a:latin typeface="Aharoni" pitchFamily="2" charset="-79"/>
                <a:cs typeface="Aharoni" pitchFamily="2" charset="-79"/>
              </a:rPr>
              <a:t/>
            </a:r>
            <a:br>
              <a:rPr lang="en-US" dirty="0" smtClean="0">
                <a:latin typeface="Aharoni" pitchFamily="2" charset="-79"/>
                <a:cs typeface="Aharoni" pitchFamily="2" charset="-79"/>
              </a:rPr>
            </a:br>
            <a:r>
              <a:rPr lang="en-US" dirty="0" smtClean="0">
                <a:latin typeface="Aharoni" pitchFamily="2" charset="-79"/>
                <a:cs typeface="Aharoni" pitchFamily="2" charset="-79"/>
              </a:rPr>
              <a:t/>
            </a:r>
            <a:br>
              <a:rPr lang="en-US" dirty="0" smtClean="0">
                <a:latin typeface="Aharoni" pitchFamily="2" charset="-79"/>
                <a:cs typeface="Aharoni" pitchFamily="2" charset="-79"/>
              </a:rPr>
            </a:br>
            <a:r>
              <a:rPr lang="en-US" dirty="0" smtClean="0">
                <a:latin typeface="Aharoni" pitchFamily="2" charset="-79"/>
                <a:cs typeface="Aharoni" pitchFamily="2" charset="-79"/>
              </a:rPr>
              <a:t/>
            </a:r>
            <a:br>
              <a:rPr lang="en-US" dirty="0" smtClean="0">
                <a:latin typeface="Aharoni" pitchFamily="2" charset="-79"/>
                <a:cs typeface="Aharoni" pitchFamily="2" charset="-79"/>
              </a:rPr>
            </a:br>
            <a:r>
              <a:rPr lang="en-US" dirty="0" smtClean="0">
                <a:latin typeface="Aharoni" pitchFamily="2" charset="-79"/>
                <a:cs typeface="Aharoni" pitchFamily="2" charset="-79"/>
              </a:rPr>
              <a:t>Comparison 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>and contrast 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>Essay</a:t>
            </a:r>
            <a:br>
              <a:rPr lang="en-US" dirty="0" smtClean="0">
                <a:latin typeface="Aharoni" pitchFamily="2" charset="-79"/>
                <a:cs typeface="Aharoni" pitchFamily="2" charset="-79"/>
              </a:rPr>
            </a:br>
            <a:r>
              <a:rPr lang="en-GB" sz="4400" spc="-5" dirty="0" smtClean="0">
                <a:cs typeface="Calibri"/>
              </a:rPr>
              <a:t>By</a:t>
            </a:r>
            <a:br>
              <a:rPr lang="en-GB" sz="4400" spc="-5" dirty="0" smtClean="0">
                <a:cs typeface="Calibri"/>
              </a:rPr>
            </a:br>
            <a:r>
              <a:rPr lang="en-GB" sz="4400" spc="-5" dirty="0" smtClean="0">
                <a:cs typeface="Calibri"/>
              </a:rPr>
              <a:t>Tanveer Ahmed</a:t>
            </a:r>
            <a:br>
              <a:rPr lang="en-GB" sz="4400" spc="-5" dirty="0" smtClean="0">
                <a:cs typeface="Calibri"/>
              </a:rPr>
            </a:br>
            <a:r>
              <a:rPr lang="en-GB" sz="4400" spc="-5" dirty="0" smtClean="0">
                <a:cs typeface="Calibri"/>
              </a:rPr>
              <a:t>Visiting Lecturer</a:t>
            </a:r>
            <a:br>
              <a:rPr lang="en-GB" sz="4400" spc="-5" dirty="0" smtClean="0">
                <a:cs typeface="Calibri"/>
              </a:rPr>
            </a:br>
            <a:r>
              <a:rPr lang="en-GB" sz="4400" spc="-5" dirty="0" smtClean="0">
                <a:cs typeface="Calibri"/>
              </a:rPr>
              <a:t>The Islamia University of Bahawalpur</a:t>
            </a:r>
            <a:endParaRPr lang="en-US" sz="4400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62000"/>
            <a:ext cx="9144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533400" y="1066800"/>
            <a:ext cx="7851648" cy="2133600"/>
          </a:xfrm>
        </p:spPr>
        <p:txBody>
          <a:bodyPr/>
          <a:lstStyle/>
          <a:p>
            <a:pPr algn="ctr"/>
            <a:r>
              <a:rPr lang="en-US" dirty="0" smtClean="0"/>
              <a:t>Conclusion 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/>
              <a:t>Sometimes block style is better and sometimes point-by-point  method is better but point-by-point works for longer essays.</a:t>
            </a:r>
            <a:endParaRPr lang="en-US" sz="32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71600"/>
            <a:ext cx="9144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 descr="images (1)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90600"/>
            <a:ext cx="9144000" cy="58674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WHAT IS COMPARISON AND CONTRAST 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33400" y="3505200"/>
            <a:ext cx="7854696" cy="2029264"/>
          </a:xfrm>
        </p:spPr>
        <p:txBody>
          <a:bodyPr>
            <a:normAutofit/>
          </a:bodyPr>
          <a:lstStyle/>
          <a:p>
            <a:pPr algn="ctr">
              <a:buFont typeface="Wingdings" pitchFamily="2" charset="2"/>
              <a:buChar char="v"/>
            </a:pPr>
            <a:r>
              <a:rPr lang="en-US" dirty="0" smtClean="0"/>
              <a:t>Comparison:        Shows  how two or more things are    similar</a:t>
            </a:r>
          </a:p>
          <a:p>
            <a:pPr algn="ctr">
              <a:buFont typeface="Wingdings" pitchFamily="2" charset="2"/>
              <a:buChar char="v"/>
            </a:pPr>
            <a:r>
              <a:rPr lang="en-US" dirty="0" smtClean="0"/>
              <a:t>Contrast:              shows  how two or more things are different   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838200"/>
            <a:ext cx="7851648" cy="1676400"/>
          </a:xfrm>
        </p:spPr>
        <p:txBody>
          <a:bodyPr/>
          <a:lstStyle/>
          <a:p>
            <a:pPr algn="l"/>
            <a:r>
              <a:rPr lang="en-US" dirty="0" smtClean="0"/>
              <a:t> Why are they  useful?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type="subTitle" idx="1"/>
          </p:nvPr>
        </p:nvSpPr>
        <p:spPr>
          <a:xfrm>
            <a:off x="304800" y="3276600"/>
            <a:ext cx="8839200" cy="281940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3500" dirty="0" smtClean="0"/>
              <a:t>Comparison and contrasting is in fact part of our everyday lives .we do it to determine if something is superior to or more advantageous than something else.</a:t>
            </a:r>
          </a:p>
          <a:p>
            <a:pPr algn="l"/>
            <a:r>
              <a:rPr lang="en-US" sz="3500" dirty="0" smtClean="0"/>
              <a:t>Most decisions we make in life are the result of process of comparison  and contrast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7851648" cy="1676400"/>
          </a:xfrm>
        </p:spPr>
        <p:txBody>
          <a:bodyPr/>
          <a:lstStyle/>
          <a:p>
            <a:pPr algn="ctr"/>
            <a:r>
              <a:rPr lang="en-US" dirty="0" smtClean="0"/>
              <a:t>PATTERNS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2362200"/>
            <a:ext cx="8159496" cy="3810000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  Once  you have decided you are going to focus on  comparison  or contrasting, you must decide on how  you will organize your ideas.  There are two basic patterns   :</a:t>
            </a:r>
          </a:p>
          <a:p>
            <a:pPr algn="ctr">
              <a:buFont typeface="Arial" pitchFamily="34" charset="0"/>
              <a:buChar char="•"/>
            </a:pPr>
            <a:r>
              <a:rPr lang="en-US" sz="3200" dirty="0" smtClean="0"/>
              <a:t>  point-by-point method</a:t>
            </a:r>
          </a:p>
          <a:p>
            <a:pPr algn="ctr">
              <a:buFont typeface="Arial" pitchFamily="34" charset="0"/>
              <a:buChar char="•"/>
            </a:pPr>
            <a:r>
              <a:rPr lang="en-US" sz="3200" dirty="0" smtClean="0"/>
              <a:t>Block  method          </a:t>
            </a:r>
          </a:p>
          <a:p>
            <a:pPr algn="ctr"/>
            <a:endParaRPr lang="en-US" sz="3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Purpose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When you write a comparison and contrast essay you should not just point out similarities and differences. your main purpose is to persuade, explain or inform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838200"/>
            <a:ext cx="7851648" cy="1219200"/>
          </a:xfrm>
        </p:spPr>
        <p:txBody>
          <a:bodyPr/>
          <a:lstStyle/>
          <a:p>
            <a:pPr algn="ctr"/>
            <a:r>
              <a:rPr lang="en-US" dirty="0" smtClean="0"/>
              <a:t>Transitions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981200"/>
            <a:ext cx="8048625" cy="463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7851648" cy="1371600"/>
          </a:xfrm>
        </p:spPr>
        <p:txBody>
          <a:bodyPr/>
          <a:lstStyle/>
          <a:p>
            <a:r>
              <a:rPr lang="en-US" dirty="0" smtClean="0"/>
              <a:t>Point-by-point method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3200" dirty="0" smtClean="0"/>
              <a:t>State your thesis and tell how your things      are alike</a:t>
            </a:r>
          </a:p>
          <a:p>
            <a:pPr algn="l">
              <a:buFont typeface="Arial" pitchFamily="34" charset="0"/>
              <a:buChar char="•"/>
            </a:pPr>
            <a:r>
              <a:rPr lang="en-US" sz="3200" dirty="0" smtClean="0"/>
              <a:t>State the first point of difference and give      details alternating  between A and B</a:t>
            </a:r>
          </a:p>
          <a:p>
            <a:pPr algn="l">
              <a:buFont typeface="Arial" pitchFamily="34" charset="0"/>
              <a:buChar char="•"/>
            </a:pPr>
            <a:r>
              <a:rPr lang="en-US" sz="3200" dirty="0" smtClean="0"/>
              <a:t>Conclude   </a:t>
            </a:r>
            <a:endParaRPr lang="en-US" sz="3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914400"/>
            <a:ext cx="7924800" cy="2286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Block method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2438400"/>
            <a:ext cx="7854696" cy="2542736"/>
          </a:xfrm>
        </p:spPr>
        <p:txBody>
          <a:bodyPr>
            <a:no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3200" dirty="0" smtClean="0"/>
              <a:t>Present information that make your first item different</a:t>
            </a:r>
          </a:p>
          <a:p>
            <a:pPr algn="l">
              <a:buFont typeface="Arial" pitchFamily="34" charset="0"/>
              <a:buChar char="•"/>
            </a:pPr>
            <a:r>
              <a:rPr lang="en-US" sz="3200" dirty="0" smtClean="0"/>
              <a:t>Provide parallel information about your second item(make sure information is in the same order)</a:t>
            </a:r>
          </a:p>
          <a:p>
            <a:pPr algn="l">
              <a:buFont typeface="Arial" pitchFamily="34" charset="0"/>
              <a:buChar char="•"/>
            </a:pPr>
            <a:r>
              <a:rPr lang="en-US" sz="3200" dirty="0" smtClean="0"/>
              <a:t>conclude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9212228</TotalTime>
  <Words>218</Words>
  <Application>Microsoft Office PowerPoint</Application>
  <PresentationFormat>On-screen Show (4:3)</PresentationFormat>
  <Paragraphs>26</Paragraphs>
  <Slides>23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Flow</vt:lpstr>
      <vt:lpstr>Slide 1</vt:lpstr>
      <vt:lpstr>     Comparison and contrast Essay By Tanveer Ahmed Visiting Lecturer The Islamia University of Bahawalpur</vt:lpstr>
      <vt:lpstr>WHAT IS COMPARISON AND CONTRAST </vt:lpstr>
      <vt:lpstr> Why are they  useful?</vt:lpstr>
      <vt:lpstr>PATTERNS </vt:lpstr>
      <vt:lpstr>Purpose  </vt:lpstr>
      <vt:lpstr>Transitions</vt:lpstr>
      <vt:lpstr>Point-by-point method</vt:lpstr>
      <vt:lpstr>Block method  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Conclusion </vt:lpstr>
      <vt:lpstr>Slide 22</vt:lpstr>
      <vt:lpstr>Slide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DELL</dc:creator>
  <cp:lastModifiedBy>CLASSIC</cp:lastModifiedBy>
  <cp:revision>33</cp:revision>
  <dcterms:created xsi:type="dcterms:W3CDTF">2018-07-08T15:05:47Z</dcterms:created>
  <dcterms:modified xsi:type="dcterms:W3CDTF">2020-03-29T21:18:33Z</dcterms:modified>
</cp:coreProperties>
</file>